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Times New Roman Bold Italics" charset="1" panose="02030802070405090303"/>
      <p:regular r:id="rId29"/>
    </p:embeddedFont>
    <p:embeddedFont>
      <p:font typeface="Times New Roman Bold" charset="1" panose="02030802070405020303"/>
      <p:regular r:id="rId30"/>
    </p:embeddedFont>
    <p:embeddedFont>
      <p:font typeface="Montserrat" charset="1" panose="00000500000000000000"/>
      <p:regular r:id="rId31"/>
    </p:embeddedFont>
    <p:embeddedFont>
      <p:font typeface="Codec Pro" charset="1" panose="00000500000000000000"/>
      <p:regular r:id="rId32"/>
    </p:embeddedFont>
    <p:embeddedFont>
      <p:font typeface="Garet Bold" charset="1" panose="00000000000000000000"/>
      <p:regular r:id="rId33"/>
    </p:embeddedFont>
    <p:embeddedFont>
      <p:font typeface="DM Sans" charset="1" panose="00000000000000000000"/>
      <p:regular r:id="rId34"/>
    </p:embeddedFont>
    <p:embeddedFont>
      <p:font typeface="Open Sans" charset="1" panose="020B0606030504020204"/>
      <p:regular r:id="rId35"/>
    </p:embeddedFont>
    <p:embeddedFont>
      <p:font typeface="League Gothic" charset="1" panose="00000500000000000000"/>
      <p:regular r:id="rId36"/>
    </p:embeddedFont>
    <p:embeddedFont>
      <p:font typeface="Helvetica World Bold" charset="1" panose="020B0800040000020004"/>
      <p:regular r:id="rId37"/>
    </p:embeddedFont>
    <p:embeddedFont>
      <p:font typeface="Open Sans Bold" charset="1" panose="020B08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https://www.google.com/search?q=China+Three+Gorges+%28CTG%29&amp;oq=dame+informacion+general+de+luz+del+sur&amp;gs_lcrp=EgZjaHJvbWUyBggAEEUYOdIBCDQ2NzRqMGo3qAIAsAIA&amp;sourceid=chrome&amp;ie=UTF-8&amp;mstk=AUtExfB74Gkrt78y6kc8fNgGwmMR6WkDVswwQ_aYE77cbNEY3Zk3F6rxpzfBNe2inIDcoR7-GjEl0-ZhCWPrjclDK-cN_MtXwHFt3ZTo6zzncfSeoAy-sxlq0zizqlambLFABor4LKcLx2VwWrkOvBloYyDkGRprsyctN0_mFdlyMT8hfu8Y5iIQTrVtVA7ml0W2EG4ZWJw2-riatxTqSPLzTodZp4mfCxiSsQa9BJnceMKO6xMTudqIyFEXv4_wqaX9upsWWB1ivcBXRtD5I0q9_P7T&amp;csui=3&amp;ved=2ahUKEwjqxcqZ5OuPAxUXSDABHVfTAIwQgK4QegQIARAB" TargetMode="External" Type="http://schemas.openxmlformats.org/officeDocument/2006/relationships/hyperlink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00200" y="2825901"/>
            <a:ext cx="15087600" cy="4304994"/>
            <a:chOff x="0" y="0"/>
            <a:chExt cx="20116800" cy="5739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16800" cy="5740019"/>
            </a:xfrm>
            <a:custGeom>
              <a:avLst/>
              <a:gdLst/>
              <a:ahLst/>
              <a:cxnLst/>
              <a:rect r="r" b="b" t="t" l="l"/>
              <a:pathLst>
                <a:path h="5740019" w="20116800">
                  <a:moveTo>
                    <a:pt x="0" y="0"/>
                  </a:moveTo>
                  <a:lnTo>
                    <a:pt x="20116800" y="0"/>
                  </a:lnTo>
                  <a:lnTo>
                    <a:pt x="20116800" y="5740019"/>
                  </a:lnTo>
                  <a:lnTo>
                    <a:pt x="0" y="5740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06140" y="7100415"/>
            <a:ext cx="10980420" cy="677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 i="true">
                <a:solidFill>
                  <a:srgbClr val="C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“Ciencia y Tecnología al Servicio del País”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3281496"/>
            <a:chOff x="0" y="0"/>
            <a:chExt cx="5267027" cy="864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864262"/>
            </a:xfrm>
            <a:custGeom>
              <a:avLst/>
              <a:gdLst/>
              <a:ahLst/>
              <a:cxnLst/>
              <a:rect r="r" b="b" t="t" l="l"/>
              <a:pathLst>
                <a:path h="86426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864262"/>
                  </a:lnTo>
                  <a:lnTo>
                    <a:pt x="0" y="86426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92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0784" y="2040397"/>
            <a:ext cx="17337676" cy="2924709"/>
          </a:xfrm>
          <a:custGeom>
            <a:avLst/>
            <a:gdLst/>
            <a:ahLst/>
            <a:cxnLst/>
            <a:rect r="r" b="b" t="t" l="l"/>
            <a:pathLst>
              <a:path h="2924709" w="17337676">
                <a:moveTo>
                  <a:pt x="0" y="0"/>
                </a:moveTo>
                <a:lnTo>
                  <a:pt x="17337676" y="0"/>
                </a:lnTo>
                <a:lnTo>
                  <a:pt x="17337676" y="2924710"/>
                </a:lnTo>
                <a:lnTo>
                  <a:pt x="0" y="292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77931" y="5143500"/>
            <a:ext cx="4123383" cy="5389334"/>
          </a:xfrm>
          <a:custGeom>
            <a:avLst/>
            <a:gdLst/>
            <a:ahLst/>
            <a:cxnLst/>
            <a:rect r="r" b="b" t="t" l="l"/>
            <a:pathLst>
              <a:path h="5389334" w="4123383">
                <a:moveTo>
                  <a:pt x="0" y="0"/>
                </a:moveTo>
                <a:lnTo>
                  <a:pt x="4123383" y="0"/>
                </a:lnTo>
                <a:lnTo>
                  <a:pt x="4123383" y="5389334"/>
                </a:lnTo>
                <a:lnTo>
                  <a:pt x="0" y="538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75" t="-26647" r="-9067" b="-259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23189" y="499929"/>
            <a:ext cx="116529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 3: Comunicación tardía sobre cortes programados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912170"/>
            <a:chOff x="0" y="0"/>
            <a:chExt cx="5267027" cy="240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240242"/>
            </a:xfrm>
            <a:custGeom>
              <a:avLst/>
              <a:gdLst/>
              <a:ahLst/>
              <a:cxnLst/>
              <a:rect r="r" b="b" t="t" l="l"/>
              <a:pathLst>
                <a:path h="24024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4"/>
                </a:lnSpc>
              </a:pPr>
              <a:r>
                <a:rPr lang="en-US" b="true" sz="2603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Tasa de divergencia de facturación teórica vs. real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429" y="3317099"/>
            <a:ext cx="470832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429" y="4072747"/>
            <a:ext cx="161329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429" y="4828396"/>
            <a:ext cx="132397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429" y="5584044"/>
            <a:ext cx="286985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429" y="6339692"/>
            <a:ext cx="372933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429" y="7095341"/>
            <a:ext cx="257681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9429" y="7850989"/>
            <a:ext cx="19960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9429" y="8606638"/>
            <a:ext cx="816471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9429" y="9362286"/>
            <a:ext cx="153084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2549" y="3359962"/>
            <a:ext cx="4437608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Garantizar exactitud en la facturación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2549" y="4118785"/>
            <a:ext cx="1172490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suministros cuya factura difiere significativamente de la facturación esperada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2549" y="4592638"/>
            <a:ext cx="10367962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Tasa = ( # Suministros con |FR – FT| / FT &gt; θ ) ÷ ( # Suministros ) × 100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Donde: FR = Factura Real, FT = Factura Teórica, θ = umbral de divergencia (ejemplo: 5%).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582549" y="5630082"/>
            <a:ext cx="169202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82549" y="6367474"/>
            <a:ext cx="101009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82549" y="7141379"/>
            <a:ext cx="269721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facturación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2549" y="7897027"/>
            <a:ext cx="3403699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Comercial / Facturación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82549" y="8652675"/>
            <a:ext cx="56554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1%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82549" y="9408324"/>
            <a:ext cx="4709964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1% | Amarillo 1–3% | Rojo &gt; 3%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912170"/>
            <a:chOff x="0" y="0"/>
            <a:chExt cx="5267027" cy="240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240242"/>
            </a:xfrm>
            <a:custGeom>
              <a:avLst/>
              <a:gdLst/>
              <a:ahLst/>
              <a:cxnLst/>
              <a:rect r="r" b="b" t="t" l="l"/>
              <a:pathLst>
                <a:path h="24024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4"/>
                </a:lnSpc>
              </a:pPr>
              <a:r>
                <a:rPr lang="en-US" b="true" sz="2603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Índice de consumos atípicos por segmento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429" y="3317099"/>
            <a:ext cx="470832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429" y="4072747"/>
            <a:ext cx="161329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429" y="4828396"/>
            <a:ext cx="132397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429" y="5584044"/>
            <a:ext cx="286985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429" y="6339692"/>
            <a:ext cx="372933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429" y="7095341"/>
            <a:ext cx="257681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9429" y="7850989"/>
            <a:ext cx="19960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9429" y="8606638"/>
            <a:ext cx="816471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9429" y="9362286"/>
            <a:ext cx="153084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2728" y="3359962"/>
            <a:ext cx="508307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Identificar patrones de consumo anómalos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2549" y="4118785"/>
            <a:ext cx="1172490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clientes con consumos que se desvían significativamente de su media histórica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2549" y="4592638"/>
            <a:ext cx="11015514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Índice = ( # Suministros con z(Consumo) &gt; z₀ ) ÷ ( # Total de Suministros ) × 100 (ejemplo: 2.5).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Donde: z(Consumo) es el puntaje-z del consumo respecto al historial del cliente, z₀ = umbral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582549" y="5630082"/>
            <a:ext cx="169202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82549" y="6367474"/>
            <a:ext cx="101009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82728" y="7141379"/>
            <a:ext cx="2515939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Historial de consumo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2549" y="7897027"/>
            <a:ext cx="3403699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Comercial / Facturación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82728" y="8652675"/>
            <a:ext cx="229031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3% por segmento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82549" y="9408324"/>
            <a:ext cx="4709964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3% | Amarillo 3–5% | Rojo &gt; 5%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912170"/>
            <a:chOff x="0" y="0"/>
            <a:chExt cx="5267027" cy="240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240242"/>
            </a:xfrm>
            <a:custGeom>
              <a:avLst/>
              <a:gdLst/>
              <a:ahLst/>
              <a:cxnLst/>
              <a:rect r="r" b="b" t="t" l="l"/>
              <a:pathLst>
                <a:path h="24024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4"/>
                </a:lnSpc>
              </a:pPr>
              <a:r>
                <a:rPr lang="en-US" b="true" sz="2603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Tasa de morosidad en facturación anómala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429" y="3317099"/>
            <a:ext cx="470832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429" y="4072747"/>
            <a:ext cx="161329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429" y="4828396"/>
            <a:ext cx="132397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429" y="5584044"/>
            <a:ext cx="286985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429" y="6339692"/>
            <a:ext cx="372933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429" y="7095341"/>
            <a:ext cx="257681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9429" y="7850989"/>
            <a:ext cx="19960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9429" y="8606638"/>
            <a:ext cx="816471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9429" y="9362286"/>
            <a:ext cx="153084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2728" y="3359962"/>
            <a:ext cx="4499074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Reducir riesgo financiero por impagos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582549" y="4118785"/>
            <a:ext cx="1172490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facturas vencidas en clientes con consumos o facturación atípica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2728" y="4945063"/>
            <a:ext cx="845269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(# Facturas vencidas 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consumos anómalos ÷ # Facturas totales) × 100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2549" y="5630082"/>
            <a:ext cx="169202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82549" y="6367474"/>
            <a:ext cx="101009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82728" y="7141379"/>
            <a:ext cx="404782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facturación y cobranza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2728" y="7897027"/>
            <a:ext cx="315575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Comercial / Cobranza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82728" y="8652675"/>
            <a:ext cx="56554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2%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82549" y="9408324"/>
            <a:ext cx="4709964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2% | Amarillo 2–5% | Rojo &gt; 5%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912170"/>
            <a:chOff x="0" y="0"/>
            <a:chExt cx="5267027" cy="2402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240242"/>
            </a:xfrm>
            <a:custGeom>
              <a:avLst/>
              <a:gdLst/>
              <a:ahLst/>
              <a:cxnLst/>
              <a:rect r="r" b="b" t="t" l="l"/>
              <a:pathLst>
                <a:path h="24024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4"/>
                </a:lnSpc>
              </a:pPr>
              <a:r>
                <a:rPr lang="en-US" b="true" sz="2603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Proporción de cargos no energéticos sobre la factura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429" y="3317099"/>
            <a:ext cx="470832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429" y="4072747"/>
            <a:ext cx="161329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429" y="4828396"/>
            <a:ext cx="132397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429" y="5584044"/>
            <a:ext cx="286985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429" y="6339692"/>
            <a:ext cx="372933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429" y="7095341"/>
            <a:ext cx="257681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9429" y="7850989"/>
            <a:ext cx="1996083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9429" y="8606638"/>
            <a:ext cx="816471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9429" y="9362286"/>
            <a:ext cx="153084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2728" y="3359962"/>
            <a:ext cx="4258270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Transparentar la estructura tarifaria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582549" y="4118785"/>
            <a:ext cx="1172490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la factura correspondiente a cargos adicionales (peajes, subsidios, impuestos)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2728" y="4945063"/>
            <a:ext cx="5733752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(Σ Cargos no 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nergéticos ÷ Σ Factura Total) × 100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2549" y="5630082"/>
            <a:ext cx="1692027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82549" y="6367474"/>
            <a:ext cx="1010096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82728" y="7141379"/>
            <a:ext cx="2453580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 de facturación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82728" y="7897027"/>
            <a:ext cx="2705993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Regulación / Comercial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82728" y="8652675"/>
            <a:ext cx="710654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25%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82728" y="9408324"/>
            <a:ext cx="5290691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25% | Amarillo 25–30% | Rojo &gt; 30%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875367" y="1681029"/>
            <a:ext cx="10961620" cy="8605971"/>
          </a:xfrm>
          <a:custGeom>
            <a:avLst/>
            <a:gdLst/>
            <a:ahLst/>
            <a:cxnLst/>
            <a:rect r="r" b="b" t="t" l="l"/>
            <a:pathLst>
              <a:path h="8605971" w="10961620">
                <a:moveTo>
                  <a:pt x="0" y="0"/>
                </a:moveTo>
                <a:lnTo>
                  <a:pt x="10961620" y="0"/>
                </a:lnTo>
                <a:lnTo>
                  <a:pt x="10961620" y="8605971"/>
                </a:lnTo>
                <a:lnTo>
                  <a:pt x="0" y="8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KPI complementarios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011278" y="1862004"/>
            <a:ext cx="10265444" cy="7134484"/>
          </a:xfrm>
          <a:custGeom>
            <a:avLst/>
            <a:gdLst/>
            <a:ahLst/>
            <a:cxnLst/>
            <a:rect r="r" b="b" t="t" l="l"/>
            <a:pathLst>
              <a:path h="7134484" w="10265444">
                <a:moveTo>
                  <a:pt x="0" y="0"/>
                </a:moveTo>
                <a:lnTo>
                  <a:pt x="10265444" y="0"/>
                </a:lnTo>
                <a:lnTo>
                  <a:pt x="10265444" y="7134484"/>
                </a:lnTo>
                <a:lnTo>
                  <a:pt x="0" y="713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Implementación Maquina Virtual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39335" y="1899216"/>
            <a:ext cx="13917890" cy="7359084"/>
          </a:xfrm>
          <a:custGeom>
            <a:avLst/>
            <a:gdLst/>
            <a:ahLst/>
            <a:cxnLst/>
            <a:rect r="r" b="b" t="t" l="l"/>
            <a:pathLst>
              <a:path h="7359084" w="13917890">
                <a:moveTo>
                  <a:pt x="0" y="0"/>
                </a:moveTo>
                <a:lnTo>
                  <a:pt x="13917890" y="0"/>
                </a:lnTo>
                <a:lnTo>
                  <a:pt x="13917890" y="7359084"/>
                </a:lnTo>
                <a:lnTo>
                  <a:pt x="0" y="7359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Implementación Hortonworks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31737" y="1862004"/>
            <a:ext cx="15133086" cy="7396296"/>
          </a:xfrm>
          <a:custGeom>
            <a:avLst/>
            <a:gdLst/>
            <a:ahLst/>
            <a:cxnLst/>
            <a:rect r="r" b="b" t="t" l="l"/>
            <a:pathLst>
              <a:path h="7396296" w="15133086">
                <a:moveTo>
                  <a:pt x="0" y="0"/>
                </a:moveTo>
                <a:lnTo>
                  <a:pt x="15133086" y="0"/>
                </a:lnTo>
                <a:lnTo>
                  <a:pt x="15133086" y="7396296"/>
                </a:lnTo>
                <a:lnTo>
                  <a:pt x="0" y="739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Implementación Ambari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681433" y="2226479"/>
            <a:ext cx="9086310" cy="5834041"/>
          </a:xfrm>
          <a:custGeom>
            <a:avLst/>
            <a:gdLst/>
            <a:ahLst/>
            <a:cxnLst/>
            <a:rect r="r" b="b" t="t" l="l"/>
            <a:pathLst>
              <a:path h="5834041" w="9086310">
                <a:moveTo>
                  <a:pt x="0" y="0"/>
                </a:moveTo>
                <a:lnTo>
                  <a:pt x="9086310" y="0"/>
                </a:lnTo>
                <a:lnTo>
                  <a:pt x="9086310" y="5834042"/>
                </a:lnTo>
                <a:lnTo>
                  <a:pt x="0" y="5834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139" b="-249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Cambio de contraseña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46598" y="5749065"/>
            <a:ext cx="13069703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Curso: </a:t>
            </a:r>
            <a:r>
              <a:rPr lang="en-US" sz="4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Sistema de Inteligencia de Negocios</a:t>
            </a:r>
          </a:p>
          <a:p>
            <a:pPr algn="l">
              <a:lnSpc>
                <a:spcPts val="5759"/>
              </a:lnSpc>
            </a:pPr>
          </a:p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Docente: </a:t>
            </a:r>
            <a:r>
              <a:rPr lang="en-US" sz="4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Hilario Aradiel Castañeda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1699" y="2851787"/>
            <a:ext cx="13944602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Facultad de Ingeniería Industrial y de Sistemas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91329" y="549625"/>
            <a:ext cx="359484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25-II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2414533" y="6142265"/>
            <a:ext cx="741036" cy="340214"/>
            <a:chOff x="0" y="0"/>
            <a:chExt cx="988048" cy="453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8060" cy="453644"/>
            </a:xfrm>
            <a:custGeom>
              <a:avLst/>
              <a:gdLst/>
              <a:ahLst/>
              <a:cxnLst/>
              <a:rect r="r" b="b" t="t" l="l"/>
              <a:pathLst>
                <a:path h="453644" w="988060">
                  <a:moveTo>
                    <a:pt x="0" y="453644"/>
                  </a:moveTo>
                  <a:lnTo>
                    <a:pt x="494030" y="0"/>
                  </a:lnTo>
                  <a:lnTo>
                    <a:pt x="988060" y="453644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81294" y="8440765"/>
            <a:ext cx="1443500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25-II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610170" y="429404"/>
            <a:ext cx="8366760" cy="2387314"/>
            <a:chOff x="0" y="0"/>
            <a:chExt cx="11155680" cy="31830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55680" cy="3183128"/>
            </a:xfrm>
            <a:custGeom>
              <a:avLst/>
              <a:gdLst/>
              <a:ahLst/>
              <a:cxnLst/>
              <a:rect r="r" b="b" t="t" l="l"/>
              <a:pathLst>
                <a:path h="3183128" w="11155680">
                  <a:moveTo>
                    <a:pt x="0" y="0"/>
                  </a:moveTo>
                  <a:lnTo>
                    <a:pt x="11155680" y="0"/>
                  </a:lnTo>
                  <a:lnTo>
                    <a:pt x="11155680" y="3183128"/>
                  </a:lnTo>
                  <a:lnTo>
                    <a:pt x="0" y="318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2414535" y="7589601"/>
            <a:ext cx="741036" cy="340213"/>
            <a:chOff x="0" y="0"/>
            <a:chExt cx="988048" cy="453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8060" cy="453644"/>
            </a:xfrm>
            <a:custGeom>
              <a:avLst/>
              <a:gdLst/>
              <a:ahLst/>
              <a:cxnLst/>
              <a:rect r="r" b="b" t="t" l="l"/>
              <a:pathLst>
                <a:path h="453644" w="988060">
                  <a:moveTo>
                    <a:pt x="0" y="453644"/>
                  </a:moveTo>
                  <a:lnTo>
                    <a:pt x="494030" y="0"/>
                  </a:lnTo>
                  <a:lnTo>
                    <a:pt x="988060" y="453644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50324" y="2679734"/>
            <a:ext cx="7346642" cy="2329687"/>
          </a:xfrm>
          <a:custGeom>
            <a:avLst/>
            <a:gdLst/>
            <a:ahLst/>
            <a:cxnLst/>
            <a:rect r="r" b="b" t="t" l="l"/>
            <a:pathLst>
              <a:path h="2329687" w="7346642">
                <a:moveTo>
                  <a:pt x="0" y="0"/>
                </a:moveTo>
                <a:lnTo>
                  <a:pt x="7346642" y="0"/>
                </a:lnTo>
                <a:lnTo>
                  <a:pt x="7346642" y="2329688"/>
                </a:lnTo>
                <a:lnTo>
                  <a:pt x="0" y="232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55596" y="2457443"/>
            <a:ext cx="6198484" cy="2373683"/>
          </a:xfrm>
          <a:custGeom>
            <a:avLst/>
            <a:gdLst/>
            <a:ahLst/>
            <a:cxnLst/>
            <a:rect r="r" b="b" t="t" l="l"/>
            <a:pathLst>
              <a:path h="2373683" w="6198484">
                <a:moveTo>
                  <a:pt x="0" y="0"/>
                </a:moveTo>
                <a:lnTo>
                  <a:pt x="6198485" y="0"/>
                </a:lnTo>
                <a:lnTo>
                  <a:pt x="6198485" y="2373683"/>
                </a:lnTo>
                <a:lnTo>
                  <a:pt x="0" y="2373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9566" y="6031770"/>
            <a:ext cx="4557428" cy="4012632"/>
          </a:xfrm>
          <a:custGeom>
            <a:avLst/>
            <a:gdLst/>
            <a:ahLst/>
            <a:cxnLst/>
            <a:rect r="r" b="b" t="t" l="l"/>
            <a:pathLst>
              <a:path h="4012632" w="4557428">
                <a:moveTo>
                  <a:pt x="0" y="0"/>
                </a:moveTo>
                <a:lnTo>
                  <a:pt x="4557428" y="0"/>
                </a:lnTo>
                <a:lnTo>
                  <a:pt x="4557428" y="4012632"/>
                </a:lnTo>
                <a:lnTo>
                  <a:pt x="0" y="4012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Comandos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5419" y="2025644"/>
            <a:ext cx="358056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Comando hdfs dfs -ls 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39583" y="1804854"/>
            <a:ext cx="4910495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Comando spark-shell –version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3802" y="5399947"/>
            <a:ext cx="212895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Comando jps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348" y="3155174"/>
            <a:ext cx="17551304" cy="6328837"/>
          </a:xfrm>
          <a:custGeom>
            <a:avLst/>
            <a:gdLst/>
            <a:ahLst/>
            <a:cxnLst/>
            <a:rect r="r" b="b" t="t" l="l"/>
            <a:pathLst>
              <a:path h="6328837" w="17551304">
                <a:moveTo>
                  <a:pt x="0" y="0"/>
                </a:moveTo>
                <a:lnTo>
                  <a:pt x="17551304" y="0"/>
                </a:lnTo>
                <a:lnTo>
                  <a:pt x="17551304" y="6328837"/>
                </a:lnTo>
                <a:lnTo>
                  <a:pt x="0" y="632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6" t="-14374" r="0" b="-5189"/>
            </a:stretch>
          </a:blipFill>
        </p:spPr>
      </p:sp>
      <p:sp>
        <p:nvSpPr>
          <p:cNvPr name="AutoShape 3" id="3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197767" y="1862004"/>
            <a:ext cx="19998241" cy="912170"/>
            <a:chOff x="0" y="0"/>
            <a:chExt cx="5267027" cy="2402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67027" cy="240242"/>
            </a:xfrm>
            <a:custGeom>
              <a:avLst/>
              <a:gdLst/>
              <a:ahLst/>
              <a:cxnLst/>
              <a:rect r="r" b="b" t="t" l="l"/>
              <a:pathLst>
                <a:path h="24024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4"/>
                </a:lnSpc>
              </a:pPr>
              <a:r>
                <a:rPr lang="en-US" b="true" sz="2603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Arquitectura Data Mart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Diagrama de Arquitectura Inicial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4252" y="2657468"/>
            <a:ext cx="7383421" cy="2667261"/>
          </a:xfrm>
          <a:custGeom>
            <a:avLst/>
            <a:gdLst/>
            <a:ahLst/>
            <a:cxnLst/>
            <a:rect r="r" b="b" t="t" l="l"/>
            <a:pathLst>
              <a:path h="2667261" w="7383421">
                <a:moveTo>
                  <a:pt x="0" y="0"/>
                </a:moveTo>
                <a:lnTo>
                  <a:pt x="7383421" y="0"/>
                </a:lnTo>
                <a:lnTo>
                  <a:pt x="7383421" y="2667260"/>
                </a:lnTo>
                <a:lnTo>
                  <a:pt x="0" y="266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7918" y="2457443"/>
            <a:ext cx="7893826" cy="2999654"/>
          </a:xfrm>
          <a:custGeom>
            <a:avLst/>
            <a:gdLst/>
            <a:ahLst/>
            <a:cxnLst/>
            <a:rect r="r" b="b" t="t" l="l"/>
            <a:pathLst>
              <a:path h="2999654" w="7893826">
                <a:moveTo>
                  <a:pt x="0" y="0"/>
                </a:moveTo>
                <a:lnTo>
                  <a:pt x="7893826" y="0"/>
                </a:lnTo>
                <a:lnTo>
                  <a:pt x="7893826" y="2999654"/>
                </a:lnTo>
                <a:lnTo>
                  <a:pt x="0" y="299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10708" y="6250845"/>
            <a:ext cx="7066584" cy="3789455"/>
          </a:xfrm>
          <a:custGeom>
            <a:avLst/>
            <a:gdLst/>
            <a:ahLst/>
            <a:cxnLst/>
            <a:rect r="r" b="b" t="t" l="l"/>
            <a:pathLst>
              <a:path h="3789455" w="7066584">
                <a:moveTo>
                  <a:pt x="0" y="0"/>
                </a:moveTo>
                <a:lnTo>
                  <a:pt x="7066584" y="0"/>
                </a:lnTo>
                <a:lnTo>
                  <a:pt x="7066584" y="3789456"/>
                </a:lnTo>
                <a:lnTo>
                  <a:pt x="0" y="3789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Evidencia Técnica Detallada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0628" y="2025644"/>
            <a:ext cx="2150150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 HDFS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9287" y="1804854"/>
            <a:ext cx="203108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 Hive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6304" y="5619022"/>
            <a:ext cx="2231708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 Spark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2" cy="10301778"/>
            <a:chOff x="0" y="0"/>
            <a:chExt cx="24384002" cy="13735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35686"/>
            </a:xfrm>
            <a:custGeom>
              <a:avLst/>
              <a:gdLst/>
              <a:ahLst/>
              <a:cxnLst/>
              <a:rect r="r" b="b" t="t" l="l"/>
              <a:pathLst>
                <a:path h="1373568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5686"/>
                  </a:lnTo>
                  <a:lnTo>
                    <a:pt x="0" y="13735686"/>
                  </a:lnTo>
                  <a:close/>
                </a:path>
              </a:pathLst>
            </a:custGeom>
            <a:gradFill rotWithShape="true">
              <a:gsLst>
                <a:gs pos="0">
                  <a:srgbClr val="ECE0C1">
                    <a:alpha val="100000"/>
                  </a:srgbClr>
                </a:gs>
                <a:gs pos="50000">
                  <a:srgbClr val="F3EAD9">
                    <a:alpha val="100000"/>
                  </a:srgbClr>
                </a:gs>
                <a:gs pos="100000">
                  <a:srgbClr val="FFF2CC">
                    <a:alpha val="100000"/>
                  </a:srgbClr>
                </a:gs>
              </a:gsLst>
              <a:lin ang="108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97802" y="5553513"/>
            <a:ext cx="11609291" cy="161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 i="true">
                <a:solidFill>
                  <a:srgbClr val="C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¡MUCHAS GRACIAS!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942910" y="2946242"/>
            <a:ext cx="8366760" cy="2387314"/>
            <a:chOff x="0" y="0"/>
            <a:chExt cx="11155680" cy="3183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55680" cy="3183128"/>
            </a:xfrm>
            <a:custGeom>
              <a:avLst/>
              <a:gdLst/>
              <a:ahLst/>
              <a:cxnLst/>
              <a:rect r="r" b="b" t="t" l="l"/>
              <a:pathLst>
                <a:path h="3183128" w="11155680">
                  <a:moveTo>
                    <a:pt x="0" y="0"/>
                  </a:moveTo>
                  <a:lnTo>
                    <a:pt x="11155680" y="0"/>
                  </a:lnTo>
                  <a:lnTo>
                    <a:pt x="11155680" y="3183128"/>
                  </a:lnTo>
                  <a:lnTo>
                    <a:pt x="0" y="318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" y="0"/>
            <a:ext cx="3803073" cy="10301778"/>
          </a:xfrm>
          <a:custGeom>
            <a:avLst/>
            <a:gdLst/>
            <a:ahLst/>
            <a:cxnLst/>
            <a:rect r="r" b="b" t="t" l="l"/>
            <a:pathLst>
              <a:path h="10301778" w="3803073">
                <a:moveTo>
                  <a:pt x="0" y="0"/>
                </a:moveTo>
                <a:lnTo>
                  <a:pt x="3803073" y="0"/>
                </a:lnTo>
                <a:lnTo>
                  <a:pt x="3803073" y="10301778"/>
                </a:lnTo>
                <a:lnTo>
                  <a:pt x="0" y="1030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2901" y="3367080"/>
            <a:ext cx="11647719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Luz del Sur - PC1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3500372" y="3868864"/>
            <a:ext cx="1098175" cy="492773"/>
            <a:chOff x="0" y="0"/>
            <a:chExt cx="1464234" cy="657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4310" cy="656971"/>
            </a:xfrm>
            <a:custGeom>
              <a:avLst/>
              <a:gdLst/>
              <a:ahLst/>
              <a:cxnLst/>
              <a:rect r="r" b="b" t="t" l="l"/>
              <a:pathLst>
                <a:path h="656971" w="1464310">
                  <a:moveTo>
                    <a:pt x="0" y="656971"/>
                  </a:moveTo>
                  <a:lnTo>
                    <a:pt x="732155" y="0"/>
                  </a:lnTo>
                  <a:lnTo>
                    <a:pt x="1464310" y="656971"/>
                  </a:lnTo>
                  <a:close/>
                </a:path>
              </a:pathLst>
            </a:custGeom>
            <a:solidFill>
              <a:srgbClr val="EEE3C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3803071" cy="10287000"/>
            <a:chOff x="0" y="0"/>
            <a:chExt cx="5070762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7072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070729">
                  <a:moveTo>
                    <a:pt x="0" y="0"/>
                  </a:moveTo>
                  <a:lnTo>
                    <a:pt x="5070729" y="0"/>
                  </a:lnTo>
                  <a:lnTo>
                    <a:pt x="50707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0438" t="0" r="-190439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44200" y="1476241"/>
            <a:ext cx="7543800" cy="10287000"/>
            <a:chOff x="0" y="0"/>
            <a:chExt cx="1986844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68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86844">
                  <a:moveTo>
                    <a:pt x="0" y="0"/>
                  </a:moveTo>
                  <a:lnTo>
                    <a:pt x="1986844" y="0"/>
                  </a:lnTo>
                  <a:lnTo>
                    <a:pt x="19868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891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868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7860" y="2504942"/>
            <a:ext cx="6461735" cy="6461735"/>
          </a:xfrm>
          <a:custGeom>
            <a:avLst/>
            <a:gdLst/>
            <a:ahLst/>
            <a:cxnLst/>
            <a:rect r="r" b="b" t="t" l="l"/>
            <a:pathLst>
              <a:path h="6461735" w="6461735">
                <a:moveTo>
                  <a:pt x="0" y="0"/>
                </a:moveTo>
                <a:lnTo>
                  <a:pt x="6461735" y="0"/>
                </a:lnTo>
                <a:lnTo>
                  <a:pt x="6461735" y="6461734"/>
                </a:lnTo>
                <a:lnTo>
                  <a:pt x="0" y="646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5999" y="4463800"/>
            <a:ext cx="6900859" cy="479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Luz del Sur es una empresa líder en distribución de energía eléctrica en el Perú, comprometida con la innovación y la satisfacción de sus clientes. Esta práctica analiza problemas de facturación, consumo y comunicación, definiendo indicadores clave que fortalecen la gestión comercial y resaltan la importancia de la inteligencia de negocios en la toma de decisiones.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224856" y="2390642"/>
            <a:ext cx="7063144" cy="116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9"/>
              </a:lnSpc>
              <a:spcBef>
                <a:spcPct val="0"/>
              </a:spcBef>
            </a:pPr>
            <a:r>
              <a:rPr lang="en-US" sz="6924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778" y="1681029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8355" y="-1578597"/>
            <a:ext cx="3726266" cy="3385337"/>
          </a:xfrm>
          <a:custGeom>
            <a:avLst/>
            <a:gdLst/>
            <a:ahLst/>
            <a:cxnLst/>
            <a:rect r="r" b="b" t="t" l="l"/>
            <a:pathLst>
              <a:path h="3385337" w="3726266">
                <a:moveTo>
                  <a:pt x="0" y="0"/>
                </a:moveTo>
                <a:lnTo>
                  <a:pt x="3726266" y="0"/>
                </a:lnTo>
                <a:lnTo>
                  <a:pt x="3726266" y="3385337"/>
                </a:lnTo>
                <a:lnTo>
                  <a:pt x="0" y="338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28306" y="4391317"/>
            <a:ext cx="4044172" cy="5865314"/>
          </a:xfrm>
          <a:custGeom>
            <a:avLst/>
            <a:gdLst/>
            <a:ahLst/>
            <a:cxnLst/>
            <a:rect r="r" b="b" t="t" l="l"/>
            <a:pathLst>
              <a:path h="5865314" w="4044172">
                <a:moveTo>
                  <a:pt x="0" y="0"/>
                </a:moveTo>
                <a:lnTo>
                  <a:pt x="4044172" y="0"/>
                </a:lnTo>
                <a:lnTo>
                  <a:pt x="4044172" y="5865314"/>
                </a:lnTo>
                <a:lnTo>
                  <a:pt x="0" y="58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150440"/>
            <a:ext cx="6509248" cy="8136560"/>
          </a:xfrm>
          <a:custGeom>
            <a:avLst/>
            <a:gdLst/>
            <a:ahLst/>
            <a:cxnLst/>
            <a:rect r="r" b="b" t="t" l="l"/>
            <a:pathLst>
              <a:path h="8136560" w="6509248">
                <a:moveTo>
                  <a:pt x="0" y="0"/>
                </a:moveTo>
                <a:lnTo>
                  <a:pt x="6509248" y="0"/>
                </a:lnTo>
                <a:lnTo>
                  <a:pt x="6509248" y="8136560"/>
                </a:lnTo>
                <a:lnTo>
                  <a:pt x="0" y="8136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85" t="0" r="-418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86255" y="4435618"/>
            <a:ext cx="211673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20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VISIÓN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59975" y="4391317"/>
            <a:ext cx="4044172" cy="5865314"/>
          </a:xfrm>
          <a:custGeom>
            <a:avLst/>
            <a:gdLst/>
            <a:ahLst/>
            <a:cxnLst/>
            <a:rect r="r" b="b" t="t" l="l"/>
            <a:pathLst>
              <a:path h="5865314" w="4044172">
                <a:moveTo>
                  <a:pt x="0" y="0"/>
                </a:moveTo>
                <a:lnTo>
                  <a:pt x="4044172" y="0"/>
                </a:lnTo>
                <a:lnTo>
                  <a:pt x="4044172" y="5865314"/>
                </a:lnTo>
                <a:lnTo>
                  <a:pt x="0" y="58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39227" y="2460968"/>
            <a:ext cx="1930349" cy="1930349"/>
          </a:xfrm>
          <a:custGeom>
            <a:avLst/>
            <a:gdLst/>
            <a:ahLst/>
            <a:cxnLst/>
            <a:rect r="r" b="b" t="t" l="l"/>
            <a:pathLst>
              <a:path h="1930349" w="1930349">
                <a:moveTo>
                  <a:pt x="0" y="0"/>
                </a:moveTo>
                <a:lnTo>
                  <a:pt x="1930349" y="0"/>
                </a:lnTo>
                <a:lnTo>
                  <a:pt x="1930349" y="1930349"/>
                </a:lnTo>
                <a:lnTo>
                  <a:pt x="0" y="1930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 la empresa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6297" y="4622298"/>
            <a:ext cx="211673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20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MISIÓN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632034"/>
            <a:ext cx="3703700" cy="504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Llevar</a:t>
            </a:r>
            <a:r>
              <a:rPr lang="en-US" sz="28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energía buscando mejorar la calidad de vida de las personas, garantizando operaciones seguras y responsables con el medio ambiente.</a:t>
            </a:r>
          </a:p>
          <a:p>
            <a:pPr algn="ctr">
              <a:lnSpc>
                <a:spcPts val="4124"/>
              </a:lnSpc>
            </a:pPr>
          </a:p>
          <a:p>
            <a:pPr algn="ctr">
              <a:lnSpc>
                <a:spcPts val="412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88496" y="2788653"/>
            <a:ext cx="4815906" cy="189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7"/>
              </a:lnSpc>
            </a:pPr>
            <a:r>
              <a:rPr lang="en-US" sz="5434" spc="32" b="true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Sobre </a:t>
            </a:r>
          </a:p>
          <a:p>
            <a:pPr algn="l">
              <a:lnSpc>
                <a:spcPts val="7607"/>
              </a:lnSpc>
            </a:pPr>
            <a:r>
              <a:rPr lang="en-US" b="true" sz="5434" spc="32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Luz del Sur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206" y="4906461"/>
            <a:ext cx="5972835" cy="513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Lu</a:t>
            </a:r>
            <a:r>
              <a:rPr lang="en-US" sz="211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z del Sur es una empresa de generación y distribución de energía eléctrica en Perú, operando en Lima Metropolitana, Cañete y Huarochirí, y atendiendo a más de 1.3 millones de clientes. Fundada en 1994 (anteriormente Edelsur), la compañía genera energía a través de fuentes como la hidroeléctrica y renovables, la distribuye a través de una extensa red de más de 25,000 km y ofrece servicios en línea para sus clientes. Actualmente, la empresa es controlada por la empresa china </a:t>
            </a:r>
            <a:r>
              <a:rPr lang="en-US" sz="2110" u="sng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  <a:hlinkClick r:id="rId11" tooltip="https://www.google.com/search?q=China+Three+Gorges+%28CTG%29&amp;oq=dame+informacion+general+de+luz+del+sur&amp;gs_lcrp=EgZjaHJvbWUyBggAEEUYOdIBCDQ2NzRqMGo3qAIAsAIA&amp;sourceid=chrome&amp;ie=UTF-8&amp;mstk=AUtExfB74Gkrt78y6kc8fNgGwmMR6WkDVswwQ_aYE77cbNEY3Zk3F6rxpzfBNe2inIDcoR7-GjEl0-ZhCWPrjclDK-cN_MtXwHFt3ZTo6zzncfSeoAy-sxlq0zizqlambLFABor4LKcLx2VwWrkOvBloYyDkGRprsyctN0_mFdlyMT8hfu8Y5iIQTrVtVA7ml0W2EG4ZWJw2-riatxTqSPLzTodZp4mfCxiSsQa9BJnceMKO6xMTudqIyFEXv4_wqaX9upsWWB1ivcBXRtD5I0q9_P7T&amp;csui=3&amp;ved=2ahUKEwjqxcqZ5OuPAxUXSDABHVfTAIwQgK4QegQIARAB"/>
              </a:rPr>
              <a:t>China Three Gorges (CTG)</a:t>
            </a:r>
            <a:r>
              <a:rPr lang="en-US" sz="211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, la cual adquirió la compañía en 2020. </a:t>
            </a:r>
          </a:p>
          <a:p>
            <a:pPr algn="just">
              <a:lnSpc>
                <a:spcPts val="2954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157163" y="5632034"/>
            <a:ext cx="3646984" cy="746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6"/>
              </a:lnSpc>
              <a:spcBef>
                <a:spcPct val="0"/>
              </a:spcBef>
            </a:pPr>
            <a:r>
              <a:rPr lang="en-US" sz="2767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Promover un futuro más limpio con energías sostenibles e innovación a través de una gestión eficiente para las próximas generaciones.</a:t>
            </a: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12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142569" y="4644521"/>
            <a:ext cx="2116731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 spc="20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VISIÓN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080" y="2240108"/>
            <a:ext cx="18191920" cy="6821970"/>
          </a:xfrm>
          <a:custGeom>
            <a:avLst/>
            <a:gdLst/>
            <a:ahLst/>
            <a:cxnLst/>
            <a:rect r="r" b="b" t="t" l="l"/>
            <a:pathLst>
              <a:path h="6821970" w="18191920">
                <a:moveTo>
                  <a:pt x="0" y="0"/>
                </a:moveTo>
                <a:lnTo>
                  <a:pt x="18191920" y="0"/>
                </a:lnTo>
                <a:lnTo>
                  <a:pt x="18191920" y="6821970"/>
                </a:lnTo>
                <a:lnTo>
                  <a:pt x="0" y="6821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10006" y="2240108"/>
            <a:ext cx="9118726" cy="1513920"/>
          </a:xfrm>
          <a:custGeom>
            <a:avLst/>
            <a:gdLst/>
            <a:ahLst/>
            <a:cxnLst/>
            <a:rect r="r" b="b" t="t" l="l"/>
            <a:pathLst>
              <a:path h="1513920" w="9118726">
                <a:moveTo>
                  <a:pt x="0" y="0"/>
                </a:moveTo>
                <a:lnTo>
                  <a:pt x="9118726" y="0"/>
                </a:lnTo>
                <a:lnTo>
                  <a:pt x="9118726" y="1513920"/>
                </a:lnTo>
                <a:lnTo>
                  <a:pt x="0" y="151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42062" y="6227742"/>
            <a:ext cx="2772629" cy="1828647"/>
            <a:chOff x="0" y="0"/>
            <a:chExt cx="1018946" cy="6720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8946" cy="672010"/>
            </a:xfrm>
            <a:custGeom>
              <a:avLst/>
              <a:gdLst/>
              <a:ahLst/>
              <a:cxnLst/>
              <a:rect r="r" b="b" t="t" l="l"/>
              <a:pathLst>
                <a:path h="672010" w="1018946">
                  <a:moveTo>
                    <a:pt x="1018946" y="279227"/>
                  </a:moveTo>
                  <a:lnTo>
                    <a:pt x="1018946" y="392784"/>
                  </a:lnTo>
                  <a:cubicBezTo>
                    <a:pt x="1018946" y="466839"/>
                    <a:pt x="989528" y="537861"/>
                    <a:pt x="937162" y="590227"/>
                  </a:cubicBezTo>
                  <a:cubicBezTo>
                    <a:pt x="884797" y="642592"/>
                    <a:pt x="813775" y="672010"/>
                    <a:pt x="739719" y="672010"/>
                  </a:cubicBezTo>
                  <a:lnTo>
                    <a:pt x="279227" y="672010"/>
                  </a:lnTo>
                  <a:cubicBezTo>
                    <a:pt x="205171" y="672010"/>
                    <a:pt x="134149" y="642592"/>
                    <a:pt x="81784" y="590227"/>
                  </a:cubicBezTo>
                  <a:cubicBezTo>
                    <a:pt x="29418" y="537861"/>
                    <a:pt x="0" y="466839"/>
                    <a:pt x="0" y="392784"/>
                  </a:cubicBezTo>
                  <a:lnTo>
                    <a:pt x="0" y="279227"/>
                  </a:lnTo>
                  <a:cubicBezTo>
                    <a:pt x="0" y="205171"/>
                    <a:pt x="29418" y="134149"/>
                    <a:pt x="81784" y="81784"/>
                  </a:cubicBezTo>
                  <a:cubicBezTo>
                    <a:pt x="134149" y="29418"/>
                    <a:pt x="205171" y="0"/>
                    <a:pt x="279227" y="0"/>
                  </a:cubicBezTo>
                  <a:lnTo>
                    <a:pt x="739719" y="0"/>
                  </a:lnTo>
                  <a:cubicBezTo>
                    <a:pt x="813775" y="0"/>
                    <a:pt x="884797" y="29418"/>
                    <a:pt x="937162" y="81784"/>
                  </a:cubicBezTo>
                  <a:cubicBezTo>
                    <a:pt x="989528" y="134149"/>
                    <a:pt x="1018946" y="205171"/>
                    <a:pt x="1018946" y="2792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rnd">
              <a:solidFill>
                <a:srgbClr val="F4A41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8946" cy="710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Organigrama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Problemas de negocio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060742" y="3403699"/>
            <a:ext cx="19998241" cy="5266508"/>
            <a:chOff x="0" y="0"/>
            <a:chExt cx="5267027" cy="13870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67027" cy="1387064"/>
            </a:xfrm>
            <a:custGeom>
              <a:avLst/>
              <a:gdLst/>
              <a:ahLst/>
              <a:cxnLst/>
              <a:rect r="r" b="b" t="t" l="l"/>
              <a:pathLst>
                <a:path h="1387064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1387064"/>
                  </a:lnTo>
                  <a:lnTo>
                    <a:pt x="0" y="1387064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267027" cy="1444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620648" y="0"/>
            <a:ext cx="11918330" cy="119183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960">
                    <a:alpha val="100000"/>
                  </a:srgbClr>
                </a:gs>
                <a:gs pos="100000">
                  <a:srgbClr val="0D387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514071" y="5269909"/>
            <a:ext cx="5862013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6395842" y="6534510"/>
            <a:ext cx="712901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120953" y="7796198"/>
            <a:ext cx="5862013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48240" y="4177202"/>
            <a:ext cx="3280919" cy="1156914"/>
            <a:chOff x="0" y="0"/>
            <a:chExt cx="864110" cy="304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4110" cy="304702"/>
            </a:xfrm>
            <a:custGeom>
              <a:avLst/>
              <a:gdLst/>
              <a:ahLst/>
              <a:cxnLst/>
              <a:rect r="r" b="b" t="t" l="l"/>
              <a:pathLst>
                <a:path h="304702" w="864110">
                  <a:moveTo>
                    <a:pt x="49553" y="0"/>
                  </a:moveTo>
                  <a:lnTo>
                    <a:pt x="814557" y="0"/>
                  </a:lnTo>
                  <a:cubicBezTo>
                    <a:pt x="827699" y="0"/>
                    <a:pt x="840303" y="5221"/>
                    <a:pt x="849596" y="14514"/>
                  </a:cubicBezTo>
                  <a:cubicBezTo>
                    <a:pt x="858890" y="23807"/>
                    <a:pt x="864110" y="36411"/>
                    <a:pt x="864110" y="49553"/>
                  </a:cubicBezTo>
                  <a:lnTo>
                    <a:pt x="864110" y="255148"/>
                  </a:lnTo>
                  <a:cubicBezTo>
                    <a:pt x="864110" y="268291"/>
                    <a:pt x="858890" y="280895"/>
                    <a:pt x="849596" y="290188"/>
                  </a:cubicBezTo>
                  <a:cubicBezTo>
                    <a:pt x="840303" y="299481"/>
                    <a:pt x="827699" y="304702"/>
                    <a:pt x="814557" y="304702"/>
                  </a:cubicBezTo>
                  <a:lnTo>
                    <a:pt x="49553" y="304702"/>
                  </a:lnTo>
                  <a:cubicBezTo>
                    <a:pt x="36411" y="304702"/>
                    <a:pt x="23807" y="299481"/>
                    <a:pt x="14514" y="290188"/>
                  </a:cubicBezTo>
                  <a:cubicBezTo>
                    <a:pt x="5221" y="280895"/>
                    <a:pt x="0" y="268291"/>
                    <a:pt x="0" y="255148"/>
                  </a:cubicBezTo>
                  <a:lnTo>
                    <a:pt x="0" y="49553"/>
                  </a:lnTo>
                  <a:cubicBezTo>
                    <a:pt x="0" y="36411"/>
                    <a:pt x="5221" y="23807"/>
                    <a:pt x="14514" y="14514"/>
                  </a:cubicBezTo>
                  <a:cubicBezTo>
                    <a:pt x="23807" y="5221"/>
                    <a:pt x="36411" y="0"/>
                    <a:pt x="49553" y="0"/>
                  </a:cubicBezTo>
                  <a:close/>
                </a:path>
              </a:pathLst>
            </a:custGeom>
            <a:solidFill>
              <a:srgbClr val="FDE48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64110" cy="3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8240" y="5441803"/>
            <a:ext cx="5194049" cy="1156914"/>
            <a:chOff x="0" y="0"/>
            <a:chExt cx="1367980" cy="304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67980" cy="304702"/>
            </a:xfrm>
            <a:custGeom>
              <a:avLst/>
              <a:gdLst/>
              <a:ahLst/>
              <a:cxnLst/>
              <a:rect r="r" b="b" t="t" l="l"/>
              <a:pathLst>
                <a:path h="304702" w="1367980">
                  <a:moveTo>
                    <a:pt x="31301" y="0"/>
                  </a:moveTo>
                  <a:lnTo>
                    <a:pt x="1336679" y="0"/>
                  </a:lnTo>
                  <a:cubicBezTo>
                    <a:pt x="1353966" y="0"/>
                    <a:pt x="1367980" y="14014"/>
                    <a:pt x="1367980" y="31301"/>
                  </a:cubicBezTo>
                  <a:lnTo>
                    <a:pt x="1367980" y="273400"/>
                  </a:lnTo>
                  <a:cubicBezTo>
                    <a:pt x="1367980" y="290687"/>
                    <a:pt x="1353966" y="304702"/>
                    <a:pt x="1336679" y="304702"/>
                  </a:cubicBezTo>
                  <a:lnTo>
                    <a:pt x="31301" y="304702"/>
                  </a:lnTo>
                  <a:cubicBezTo>
                    <a:pt x="14014" y="304702"/>
                    <a:pt x="0" y="290687"/>
                    <a:pt x="0" y="273400"/>
                  </a:cubicBezTo>
                  <a:lnTo>
                    <a:pt x="0" y="31301"/>
                  </a:lnTo>
                  <a:cubicBezTo>
                    <a:pt x="0" y="14014"/>
                    <a:pt x="14014" y="0"/>
                    <a:pt x="31301" y="0"/>
                  </a:cubicBezTo>
                  <a:close/>
                </a:path>
              </a:pathLst>
            </a:custGeom>
            <a:solidFill>
              <a:srgbClr val="F4D4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67980" cy="3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48240" y="6703492"/>
            <a:ext cx="6931663" cy="1156914"/>
            <a:chOff x="0" y="0"/>
            <a:chExt cx="1825623" cy="3047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5623" cy="304702"/>
            </a:xfrm>
            <a:custGeom>
              <a:avLst/>
              <a:gdLst/>
              <a:ahLst/>
              <a:cxnLst/>
              <a:rect r="r" b="b" t="t" l="l"/>
              <a:pathLst>
                <a:path h="304702" w="1825623">
                  <a:moveTo>
                    <a:pt x="23455" y="0"/>
                  </a:moveTo>
                  <a:lnTo>
                    <a:pt x="1802168" y="0"/>
                  </a:lnTo>
                  <a:cubicBezTo>
                    <a:pt x="1815122" y="0"/>
                    <a:pt x="1825623" y="10501"/>
                    <a:pt x="1825623" y="23455"/>
                  </a:cubicBezTo>
                  <a:lnTo>
                    <a:pt x="1825623" y="281247"/>
                  </a:lnTo>
                  <a:cubicBezTo>
                    <a:pt x="1825623" y="287467"/>
                    <a:pt x="1823152" y="293433"/>
                    <a:pt x="1818754" y="297832"/>
                  </a:cubicBezTo>
                  <a:cubicBezTo>
                    <a:pt x="1814355" y="302230"/>
                    <a:pt x="1808389" y="304702"/>
                    <a:pt x="1802168" y="304702"/>
                  </a:cubicBezTo>
                  <a:lnTo>
                    <a:pt x="23455" y="304702"/>
                  </a:lnTo>
                  <a:cubicBezTo>
                    <a:pt x="10501" y="304702"/>
                    <a:pt x="0" y="294201"/>
                    <a:pt x="0" y="281247"/>
                  </a:cubicBezTo>
                  <a:lnTo>
                    <a:pt x="0" y="23455"/>
                  </a:lnTo>
                  <a:cubicBezTo>
                    <a:pt x="0" y="10501"/>
                    <a:pt x="10501" y="0"/>
                    <a:pt x="23455" y="0"/>
                  </a:cubicBezTo>
                  <a:close/>
                </a:path>
              </a:pathLst>
            </a:custGeom>
            <a:solidFill>
              <a:srgbClr val="EDBE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825623" cy="3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42167" y="1878673"/>
            <a:ext cx="13992422" cy="1325001"/>
            <a:chOff x="0" y="0"/>
            <a:chExt cx="3685247" cy="3489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85247" cy="348971"/>
            </a:xfrm>
            <a:custGeom>
              <a:avLst/>
              <a:gdLst/>
              <a:ahLst/>
              <a:cxnLst/>
              <a:rect r="r" b="b" t="t" l="l"/>
              <a:pathLst>
                <a:path h="348971" w="3685247">
                  <a:moveTo>
                    <a:pt x="55329" y="0"/>
                  </a:moveTo>
                  <a:lnTo>
                    <a:pt x="3629918" y="0"/>
                  </a:lnTo>
                  <a:cubicBezTo>
                    <a:pt x="3644592" y="0"/>
                    <a:pt x="3658665" y="5829"/>
                    <a:pt x="3669042" y="16206"/>
                  </a:cubicBezTo>
                  <a:cubicBezTo>
                    <a:pt x="3679418" y="26582"/>
                    <a:pt x="3685247" y="40655"/>
                    <a:pt x="3685247" y="55329"/>
                  </a:cubicBezTo>
                  <a:lnTo>
                    <a:pt x="3685247" y="293642"/>
                  </a:lnTo>
                  <a:cubicBezTo>
                    <a:pt x="3685247" y="324200"/>
                    <a:pt x="3660475" y="348971"/>
                    <a:pt x="3629918" y="348971"/>
                  </a:cubicBezTo>
                  <a:lnTo>
                    <a:pt x="55329" y="348971"/>
                  </a:lnTo>
                  <a:cubicBezTo>
                    <a:pt x="24772" y="348971"/>
                    <a:pt x="0" y="324200"/>
                    <a:pt x="0" y="293642"/>
                  </a:cubicBezTo>
                  <a:lnTo>
                    <a:pt x="0" y="55329"/>
                  </a:lnTo>
                  <a:cubicBezTo>
                    <a:pt x="0" y="24772"/>
                    <a:pt x="24772" y="0"/>
                    <a:pt x="553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3685247" cy="406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02460" y="1905756"/>
            <a:ext cx="1520354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PROBLEMAS DEL NEGOCIO – VISIÓN GENERAL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99670" y="6934560"/>
            <a:ext cx="5336845" cy="52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b="true" sz="2813" spc="-56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Facturación atípica en clientes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91261" y="5665913"/>
            <a:ext cx="7769647" cy="52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b="true" sz="2813" spc="-56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Consumos anómalos por segmento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81374" y="4407179"/>
            <a:ext cx="9155141" cy="52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b="true" sz="2813" spc="-56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Comunicación tardía sobre cortes programados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3281496"/>
            <a:chOff x="0" y="0"/>
            <a:chExt cx="5267027" cy="864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864262"/>
            </a:xfrm>
            <a:custGeom>
              <a:avLst/>
              <a:gdLst/>
              <a:ahLst/>
              <a:cxnLst/>
              <a:rect r="r" b="b" t="t" l="l"/>
              <a:pathLst>
                <a:path h="86426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864262"/>
                  </a:lnTo>
                  <a:lnTo>
                    <a:pt x="0" y="86426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92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1480" y="2226960"/>
            <a:ext cx="15702060" cy="2551585"/>
          </a:xfrm>
          <a:custGeom>
            <a:avLst/>
            <a:gdLst/>
            <a:ahLst/>
            <a:cxnLst/>
            <a:rect r="r" b="b" t="t" l="l"/>
            <a:pathLst>
              <a:path h="2551585" w="15702060">
                <a:moveTo>
                  <a:pt x="0" y="0"/>
                </a:moveTo>
                <a:lnTo>
                  <a:pt x="15702060" y="0"/>
                </a:lnTo>
                <a:lnTo>
                  <a:pt x="15702060" y="2551584"/>
                </a:lnTo>
                <a:lnTo>
                  <a:pt x="0" y="255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05280" y="5143500"/>
            <a:ext cx="8592146" cy="5632764"/>
          </a:xfrm>
          <a:custGeom>
            <a:avLst/>
            <a:gdLst/>
            <a:ahLst/>
            <a:cxnLst/>
            <a:rect r="r" b="b" t="t" l="l"/>
            <a:pathLst>
              <a:path h="5632764" w="8592146">
                <a:moveTo>
                  <a:pt x="0" y="0"/>
                </a:moveTo>
                <a:lnTo>
                  <a:pt x="8592146" y="0"/>
                </a:lnTo>
                <a:lnTo>
                  <a:pt x="8592146" y="5632764"/>
                </a:lnTo>
                <a:lnTo>
                  <a:pt x="0" y="5632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161" r="0" b="-86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98280" y="459732"/>
            <a:ext cx="779526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 1: Facturación Atípica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cap="rnd" w="9525">
            <a:solidFill>
              <a:srgbClr val="C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0324" y="411300"/>
            <a:ext cx="4882244" cy="850325"/>
            <a:chOff x="0" y="0"/>
            <a:chExt cx="6509658" cy="11337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09639" cy="1133729"/>
            </a:xfrm>
            <a:custGeom>
              <a:avLst/>
              <a:gdLst/>
              <a:ahLst/>
              <a:cxnLst/>
              <a:rect r="r" b="b" t="t" l="l"/>
              <a:pathLst>
                <a:path h="1133729" w="650963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7767" y="1862004"/>
            <a:ext cx="19998241" cy="3281496"/>
            <a:chOff x="0" y="0"/>
            <a:chExt cx="5267027" cy="864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7027" cy="864262"/>
            </a:xfrm>
            <a:custGeom>
              <a:avLst/>
              <a:gdLst/>
              <a:ahLst/>
              <a:cxnLst/>
              <a:rect r="r" b="b" t="t" l="l"/>
              <a:pathLst>
                <a:path h="864262" w="5267027">
                  <a:moveTo>
                    <a:pt x="0" y="0"/>
                  </a:moveTo>
                  <a:lnTo>
                    <a:pt x="5267027" y="0"/>
                  </a:lnTo>
                  <a:lnTo>
                    <a:pt x="5267027" y="864262"/>
                  </a:lnTo>
                  <a:lnTo>
                    <a:pt x="0" y="86426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267027" cy="921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35755" y="2005148"/>
            <a:ext cx="13931198" cy="2995207"/>
          </a:xfrm>
          <a:custGeom>
            <a:avLst/>
            <a:gdLst/>
            <a:ahLst/>
            <a:cxnLst/>
            <a:rect r="r" b="b" t="t" l="l"/>
            <a:pathLst>
              <a:path h="2995207" w="13931198">
                <a:moveTo>
                  <a:pt x="0" y="0"/>
                </a:moveTo>
                <a:lnTo>
                  <a:pt x="13931197" y="0"/>
                </a:lnTo>
                <a:lnTo>
                  <a:pt x="13931197" y="2995208"/>
                </a:lnTo>
                <a:lnTo>
                  <a:pt x="0" y="2995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46573" y="5343525"/>
            <a:ext cx="7909560" cy="4943475"/>
          </a:xfrm>
          <a:custGeom>
            <a:avLst/>
            <a:gdLst/>
            <a:ahLst/>
            <a:cxnLst/>
            <a:rect r="r" b="b" t="t" l="l"/>
            <a:pathLst>
              <a:path h="4943475" w="7909560">
                <a:moveTo>
                  <a:pt x="0" y="0"/>
                </a:moveTo>
                <a:lnTo>
                  <a:pt x="7909560" y="0"/>
                </a:lnTo>
                <a:lnTo>
                  <a:pt x="7909560" y="4943475"/>
                </a:lnTo>
                <a:lnTo>
                  <a:pt x="0" y="494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61" t="-32984" r="-7722" b="-63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6286" y="459732"/>
            <a:ext cx="1022725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true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 2: Consumos anómalos por segmento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DAGzn8liedc</dc:identifier>
  <dcterms:modified xsi:type="dcterms:W3CDTF">2011-08-01T06:04:30Z</dcterms:modified>
  <cp:revision>1</cp:revision>
  <dc:title>Plantilla para DIAPOSITIVAS - Clases (4).pptx</dc:title>
</cp:coreProperties>
</file>